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0" r:id="rId4"/>
    <p:sldId id="261" r:id="rId5"/>
    <p:sldId id="262" r:id="rId6"/>
    <p:sldId id="263" r:id="rId7"/>
    <p:sldId id="268" r:id="rId8"/>
    <p:sldId id="269" r:id="rId9"/>
    <p:sldId id="264" r:id="rId10"/>
    <p:sldId id="265" r:id="rId11"/>
    <p:sldId id="270" r:id="rId12"/>
    <p:sldId id="266" r:id="rId13"/>
    <p:sldId id="267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5/1/2010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Ungodly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aseb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</a:rPr>
              <a:t>s</a:t>
            </a:r>
            <a:r>
              <a:rPr lang="en-US" sz="3200" dirty="0" smtClean="0">
                <a:latin typeface="+mj-lt"/>
              </a:rPr>
              <a:t> – destitute of reverential fear (awe) of God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>
                <a:latin typeface="+mj-lt"/>
              </a:rPr>
              <a:t>11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For the grace of God that brings salvation has appeared to all men, </a:t>
            </a:r>
            <a:r>
              <a:rPr lang="en-US" sz="3200" baseline="30000" dirty="0" smtClean="0">
                <a:latin typeface="+mj-lt"/>
              </a:rPr>
              <a:t>12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teaching us that, denying ungodliness and worldly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lusts, we should live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soberly, righteously, and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godly in the present age,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Titus 2.11-12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Way of Cain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01225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Error of Balaam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808982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Rebellion of Korah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6858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Fleshly outbursts</a:t>
            </a:r>
            <a:endParaRPr lang="en-US" sz="3200" b="1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1706926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“bottom line”</a:t>
            </a:r>
            <a:endParaRPr lang="en-US" sz="3200" b="1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28194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Refuses authority</a:t>
            </a:r>
            <a:endParaRPr lang="en-US" sz="3200" b="1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845256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Gone, run, perished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Spots</a:t>
            </a:r>
            <a:r>
              <a:rPr lang="en-US" sz="3200" dirty="0" smtClean="0">
                <a:latin typeface="+mj-lt"/>
              </a:rPr>
              <a:t> ~ lit. </a:t>
            </a:r>
            <a:r>
              <a:rPr lang="en-US" sz="3200" i="1" dirty="0" smtClean="0">
                <a:latin typeface="+mj-lt"/>
              </a:rPr>
              <a:t>submerged reefs</a:t>
            </a:r>
            <a:r>
              <a:rPr lang="en-US" sz="3200" dirty="0" smtClean="0">
                <a:latin typeface="+mj-lt"/>
              </a:rPr>
              <a:t> (as in NASB)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Stay always within the boundaries where God's love can reach and bless you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The Living Bible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Hearts</a:t>
            </a:r>
            <a:r>
              <a:rPr lang="en-US" sz="3200" dirty="0" smtClean="0">
                <a:latin typeface="+mj-lt"/>
              </a:rPr>
              <a:t> ~ KJV,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bowels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Command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epitass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>
                <a:latin typeface="+mj-lt"/>
              </a:rPr>
              <a:t> – KJV,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enjoin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05552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Fitting</a:t>
            </a:r>
            <a:r>
              <a:rPr lang="en-US" sz="3200" dirty="0" smtClean="0">
                <a:latin typeface="+mj-lt"/>
              </a:rPr>
              <a:t> ~ KJV,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convenient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Unprofitable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achr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</a:rPr>
              <a:t>stos</a:t>
            </a:r>
            <a:endParaRPr lang="en-US" sz="3200" b="1" i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208769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Profitable</a:t>
            </a:r>
            <a:r>
              <a:rPr lang="en-US" sz="3200" dirty="0" smtClean="0"/>
              <a:t> </a:t>
            </a:r>
            <a:r>
              <a:rPr lang="en-US" sz="3200" b="1" dirty="0" smtClean="0">
                <a:latin typeface="+mj-lt"/>
              </a:rPr>
              <a:t>~</a:t>
            </a:r>
            <a:r>
              <a:rPr lang="en-US" sz="3200" dirty="0" smtClean="0"/>
              <a:t> </a:t>
            </a:r>
            <a:r>
              <a:rPr lang="en-US" sz="3200" b="1" i="1" dirty="0" err="1" smtClean="0">
                <a:solidFill>
                  <a:schemeClr val="bg1"/>
                </a:solidFill>
              </a:rPr>
              <a:t>euchr</a:t>
            </a:r>
            <a:r>
              <a:rPr lang="en-US" sz="3200" b="1" i="1" dirty="0" err="1" smtClean="0">
                <a:solidFill>
                  <a:schemeClr val="bg1"/>
                </a:solidFill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</a:rPr>
              <a:t>stos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Partner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koinonos</a:t>
            </a:r>
            <a:r>
              <a:rPr lang="en-US" sz="3200" b="1" i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Parable of the unforgiving servant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690048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10,000 talents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185721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1 talent was 6,000 </a:t>
            </a:r>
            <a:r>
              <a:rPr lang="en-US" sz="2800" dirty="0" err="1" smtClean="0">
                <a:latin typeface="+mj-lt"/>
              </a:rPr>
              <a:t>denarii</a:t>
            </a:r>
            <a:endParaRPr lang="en-US" sz="28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639704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A denarius was one day’s wage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540456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10,000 talents = 60,000,000 </a:t>
            </a:r>
            <a:r>
              <a:rPr lang="en-US" sz="2800" dirty="0" err="1" smtClean="0">
                <a:latin typeface="+mj-lt"/>
              </a:rPr>
              <a:t>denarii</a:t>
            </a:r>
            <a:endParaRPr lang="en-US" sz="28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442445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At $8.00 per hour = $3,840,000,000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5307941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100 </a:t>
            </a:r>
            <a:r>
              <a:rPr lang="en-US" sz="2800" dirty="0" err="1" smtClean="0">
                <a:latin typeface="+mj-lt"/>
              </a:rPr>
              <a:t>denarii</a:t>
            </a:r>
            <a:r>
              <a:rPr lang="en-US" sz="2800" dirty="0" smtClean="0">
                <a:latin typeface="+mj-lt"/>
              </a:rPr>
              <a:t> = $6,400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 </a:t>
            </a:r>
            <a:r>
              <a:rPr lang="en-US" sz="3200" dirty="0" err="1" smtClean="0">
                <a:latin typeface="+mj-lt"/>
              </a:rPr>
              <a:t>Judes</a:t>
            </a:r>
            <a:r>
              <a:rPr lang="en-US" sz="3200" dirty="0" smtClean="0">
                <a:latin typeface="+mj-lt"/>
              </a:rPr>
              <a:t> in New Testament: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05552"/>
            <a:ext cx="762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Hebrew form: Judah (praise)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719616"/>
            <a:ext cx="601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Hellenized form: Judas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215488"/>
            <a:ext cx="7543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“Is this not the 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carpen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</a:p>
          <a:p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ter’s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 son? Is not His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mother called Mary? And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His brothers James, 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Joses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Simon, and Judas?”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495800"/>
            <a:ext cx="601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Judas Iscariot, Judas not Iscariot and Jesus' ½ brother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Matthew 13.55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"Jude’s subject is the coming apostasy. He gives us the most vivid account that we have of the apostasy, and he presents it in a very dramatic manner. Jude hangs out a red lantern</a:t>
            </a:r>
          </a:p>
          <a:p>
            <a:r>
              <a:rPr lang="en-US" sz="2800" dirty="0" smtClean="0">
                <a:latin typeface="+mj-lt"/>
              </a:rPr>
              <a:t>on the most dangerous curve</a:t>
            </a:r>
          </a:p>
          <a:p>
            <a:r>
              <a:rPr lang="en-US" sz="2800" dirty="0" smtClean="0">
                <a:latin typeface="+mj-lt"/>
              </a:rPr>
              <a:t>along the highway the church</a:t>
            </a:r>
          </a:p>
          <a:p>
            <a:r>
              <a:rPr lang="en-US" sz="2800" dirty="0" smtClean="0">
                <a:latin typeface="+mj-lt"/>
              </a:rPr>
              <a:t>of Christ is traveling. Jude</a:t>
            </a:r>
          </a:p>
          <a:p>
            <a:r>
              <a:rPr lang="en-US" sz="2800" dirty="0" smtClean="0">
                <a:latin typeface="+mj-lt"/>
              </a:rPr>
              <a:t>describes in vivid terms and</a:t>
            </a:r>
          </a:p>
          <a:p>
            <a:r>
              <a:rPr lang="en-US" sz="2800" dirty="0" smtClean="0">
                <a:latin typeface="+mj-lt"/>
              </a:rPr>
              <a:t>with awe–inspiring language</a:t>
            </a:r>
          </a:p>
          <a:p>
            <a:r>
              <a:rPr lang="en-US" sz="2800" dirty="0" smtClean="0">
                <a:latin typeface="+mj-lt"/>
              </a:rPr>
              <a:t>the frightful conditions that</a:t>
            </a:r>
          </a:p>
          <a:p>
            <a:r>
              <a:rPr lang="en-US" sz="2800" dirty="0" smtClean="0">
                <a:latin typeface="+mj-lt"/>
              </a:rPr>
              <a:t>were coming in the future.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J. Vernon McGee, Intro to Jude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Contend ~ </a:t>
            </a:r>
            <a:r>
              <a:rPr lang="en-US" sz="3200" b="1" i="1" smtClean="0">
                <a:solidFill>
                  <a:schemeClr val="bg1"/>
                </a:solidFill>
              </a:rPr>
              <a:t>epag</a:t>
            </a:r>
            <a:r>
              <a:rPr lang="en-US" sz="3200" b="1" i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smtClean="0">
                <a:solidFill>
                  <a:schemeClr val="bg1"/>
                </a:solidFill>
              </a:rPr>
              <a:t>nizomai</a:t>
            </a:r>
            <a:r>
              <a:rPr lang="en-US" sz="3200" dirty="0" smtClean="0">
                <a:latin typeface="+mj-lt"/>
              </a:rPr>
              <a:t> – present tense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814838" cy="4548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PHILEMON - JUDE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4753</TotalTime>
  <Words>363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Ken</cp:lastModifiedBy>
  <cp:revision>326</cp:revision>
  <dcterms:created xsi:type="dcterms:W3CDTF">2009-11-05T11:36:25Z</dcterms:created>
  <dcterms:modified xsi:type="dcterms:W3CDTF">2010-05-01T21:42:54Z</dcterms:modified>
</cp:coreProperties>
</file>